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924" y="756078"/>
            <a:ext cx="11066563" cy="1338141"/>
          </a:xfrm>
          <a:prstGeom prst="rect">
            <a:avLst/>
          </a:prstGeom>
        </p:spPr>
      </p:pic>
      <p:pic>
        <p:nvPicPr>
          <p:cNvPr id="4" name="新趋势题型-4字.eps" descr="id:2147500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00094" y="2383492"/>
            <a:ext cx="4896544" cy="58931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1018070" y="2196238"/>
            <a:ext cx="1076576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  <a:tabLst>
                <a:tab pos="5850890" algn="l"/>
              </a:tabLst>
            </a:pPr>
            <a:r>
              <a:rPr lang="zh-CN" altLang="en-US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语法</a:t>
            </a:r>
            <a:r>
              <a:rPr lang="zh-CN" altLang="en-US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070" y="3022247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3009726"/>
            <a:ext cx="11485848" cy="923330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spc="-1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pc="-1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spc="-1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主要介绍了中国新一代的高铁</a:t>
            </a:r>
            <a:r>
              <a:rPr lang="en-US" altLang="zh-CN" spc="-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CR450</a:t>
            </a:r>
            <a:r>
              <a:rPr lang="zh-CN" altLang="zh-CN" spc="-1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 spc="-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295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485745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715963" algn="l"/>
                <a:tab pos="5645150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world’s fastest high-speed train is on the way. On December 29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light a prototype of the train.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293978" y="1527914"/>
            <a:ext cx="17665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brought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3132342"/>
            <a:ext cx="11485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>
                <a:cs typeface="Times New Roman" panose="02020603050405020304" pitchFamily="18" charset="0"/>
              </a:rPr>
              <a:t>[</a:t>
            </a:r>
            <a:r>
              <a:rPr lang="zh-CN" altLang="zh-CN" sz="36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600">
                <a:cs typeface="Times New Roman" panose="02020603050405020304" pitchFamily="18" charset="0"/>
              </a:rPr>
              <a:t>]</a:t>
            </a:r>
            <a:r>
              <a:rPr lang="zh-CN" altLang="zh-CN" sz="3600">
                <a:cs typeface="Times New Roman" panose="02020603050405020304" pitchFamily="18" charset="0"/>
              </a:rPr>
              <a:t>句意：</a:t>
            </a:r>
            <a:r>
              <a:rPr lang="en-US" altLang="zh-CN" sz="3600">
                <a:cs typeface="Times New Roman" panose="02020603050405020304" pitchFamily="18" charset="0"/>
              </a:rPr>
              <a:t>2024</a:t>
            </a:r>
            <a:r>
              <a:rPr lang="zh-CN" altLang="zh-CN" sz="3600">
                <a:cs typeface="Times New Roman" panose="02020603050405020304" pitchFamily="18" charset="0"/>
              </a:rPr>
              <a:t>年</a:t>
            </a:r>
            <a:r>
              <a:rPr lang="en-US" altLang="zh-CN" sz="3600">
                <a:cs typeface="Times New Roman" panose="02020603050405020304" pitchFamily="18" charset="0"/>
              </a:rPr>
              <a:t>12</a:t>
            </a:r>
            <a:r>
              <a:rPr lang="zh-CN" altLang="zh-CN" sz="3600">
                <a:cs typeface="Times New Roman" panose="02020603050405020304" pitchFamily="18" charset="0"/>
              </a:rPr>
              <a:t>月</a:t>
            </a:r>
            <a:r>
              <a:rPr lang="en-US" altLang="zh-CN" sz="3600">
                <a:cs typeface="Times New Roman" panose="02020603050405020304" pitchFamily="18" charset="0"/>
              </a:rPr>
              <a:t>29</a:t>
            </a:r>
            <a:r>
              <a:rPr lang="zh-CN" altLang="zh-CN" sz="3600">
                <a:cs typeface="Times New Roman" panose="02020603050405020304" pitchFamily="18" charset="0"/>
              </a:rPr>
              <a:t>日，中国公布了该列车的原型。</a:t>
            </a:r>
            <a:r>
              <a:rPr lang="en-US" altLang="zh-CN" sz="3600">
                <a:cs typeface="Times New Roman" panose="02020603050405020304" pitchFamily="18" charset="0"/>
              </a:rPr>
              <a:t>“On December 29</a:t>
            </a:r>
            <a:r>
              <a:rPr lang="zh-CN" altLang="zh-CN" sz="3600">
                <a:cs typeface="Times New Roman" panose="02020603050405020304" pitchFamily="18" charset="0"/>
              </a:rPr>
              <a:t>，</a:t>
            </a:r>
            <a:r>
              <a:rPr lang="en-US" altLang="zh-CN" sz="3600">
                <a:cs typeface="Times New Roman" panose="02020603050405020304" pitchFamily="18" charset="0"/>
              </a:rPr>
              <a:t>2024”</a:t>
            </a:r>
            <a:r>
              <a:rPr lang="zh-CN" altLang="zh-CN" sz="3600">
                <a:cs typeface="Times New Roman" panose="02020603050405020304" pitchFamily="18" charset="0"/>
              </a:rPr>
              <a:t>是过去的时间，所以本句时态为一般过去时，动词使用过去式。</a:t>
            </a:r>
            <a:r>
              <a:rPr lang="en-US" altLang="zh-CN" sz="3600">
                <a:cs typeface="Times New Roman" panose="02020603050405020304" pitchFamily="18" charset="0"/>
              </a:rPr>
              <a:t>bring</a:t>
            </a:r>
            <a:r>
              <a:rPr lang="zh-CN" altLang="zh-CN" sz="3600">
                <a:cs typeface="Times New Roman" panose="02020603050405020304" pitchFamily="18" charset="0"/>
              </a:rPr>
              <a:t>的过去式为</a:t>
            </a:r>
            <a:r>
              <a:rPr lang="en-US" altLang="zh-CN" sz="3600">
                <a:cs typeface="Times New Roman" panose="02020603050405020304" pitchFamily="18" charset="0"/>
              </a:rPr>
              <a:t>brought</a:t>
            </a:r>
            <a:r>
              <a:rPr lang="zh-CN" altLang="zh-CN" sz="3600">
                <a:cs typeface="Times New Roman" panose="02020603050405020304" pitchFamily="18" charset="0"/>
              </a:rPr>
              <a:t>。故填</a:t>
            </a:r>
            <a:r>
              <a:rPr lang="en-US" altLang="zh-CN" sz="3600">
                <a:cs typeface="Times New Roman" panose="02020603050405020304" pitchFamily="18" charset="0"/>
              </a:rPr>
              <a:t>brought</a:t>
            </a:r>
            <a:r>
              <a:rPr lang="zh-CN" altLang="zh-CN" sz="3600"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658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580184"/>
            <a:ext cx="11485848" cy="1988237"/>
          </a:xfrm>
        </p:spPr>
        <p:txBody>
          <a:bodyPr/>
          <a:lstStyle/>
          <a:p>
            <a:pPr indent="715963" algn="dist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model is called the CR450. It is able to run at 450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2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kilometer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 hour in tests. When it enters service, it 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40</a:t>
            </a:r>
            <a:r>
              <a:rPr lang="en-US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kilometers per hour. This will make it much </a:t>
            </a:r>
            <a:r>
              <a:rPr lang="en-US" altLang="zh-CN" sz="22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</a:t>
            </a:r>
            <a:r>
              <a:rPr lang="en-US" altLang="zh-CN" sz="2200" u="sng" spc="-1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zh-CN" altLang="zh-CN" sz="22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the CR400 model. The CR400 came out in 2017. It operates at 350 kilometers per hour.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91978" y="571675"/>
            <a:ext cx="998991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 dirty="0"/>
              <a:t>newest</a:t>
            </a:r>
            <a:endParaRPr lang="zh-CN" altLang="en-US" sz="2200" dirty="0"/>
          </a:p>
        </p:txBody>
      </p:sp>
      <p:sp>
        <p:nvSpPr>
          <p:cNvPr id="3" name="矩形 2"/>
          <p:cNvSpPr/>
          <p:nvPr/>
        </p:nvSpPr>
        <p:spPr>
          <a:xfrm>
            <a:off x="10278644" y="575889"/>
            <a:ext cx="1454244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 dirty="0"/>
              <a:t>kilometers</a:t>
            </a:r>
            <a:endParaRPr lang="zh-CN" altLang="en-US" sz="2200" dirty="0"/>
          </a:p>
        </p:txBody>
      </p:sp>
      <p:sp>
        <p:nvSpPr>
          <p:cNvPr id="5" name="矩形 4"/>
          <p:cNvSpPr/>
          <p:nvPr/>
        </p:nvSpPr>
        <p:spPr>
          <a:xfrm>
            <a:off x="7175326" y="1045399"/>
            <a:ext cx="1362617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 dirty="0"/>
              <a:t>will reach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3566300" y="1505036"/>
            <a:ext cx="873957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 dirty="0"/>
              <a:t>faster</a:t>
            </a:r>
            <a:endParaRPr lang="zh-CN" altLang="en-US" sz="2200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34566" y="2457723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句意：最新型号称为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CR450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。根据语境可知，这里强调的是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CR450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最新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的型号，因此需要使用形容词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的最高级形式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newest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newest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34566" y="3367949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 在测试中，它能够以每小时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450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公里的速度运行。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450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后面需要用复数名词。故填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kilometers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271217"/>
            <a:ext cx="11485848" cy="151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句意：当它正式投入运营时，它将达到每小时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公里。根据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it enters service”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引导时间状语从句，遵循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主将从现</a:t>
            </a:r>
            <a:r>
              <a:rPr lang="en-US" altLang="zh-CN" sz="22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原则，因此主句用一般将来时。故填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reach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637701"/>
            <a:ext cx="11485848" cy="1040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句意：这将使它比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CR400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型号高铁快得多。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前面要用形容词比较级形式。故填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faster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80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65801"/>
            <a:ext cx="11485848" cy="2421112"/>
          </a:xfrm>
        </p:spPr>
        <p:txBody>
          <a:bodyPr/>
          <a:lstStyle/>
          <a:p>
            <a:pPr indent="715963" algn="dist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CR450 does well not just in speed. Its developers say the train has a 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braking system. It is also stabler when it 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 addition,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cabins are larger. Passengers will then enjoy safe and comfortable rides on the train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1377319"/>
            <a:ext cx="103425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better</a:t>
            </a:r>
            <a:endParaRPr lang="zh-CN" altLang="en-US" sz="2600" dirty="0"/>
          </a:p>
        </p:txBody>
      </p:sp>
      <p:sp>
        <p:nvSpPr>
          <p:cNvPr id="5" name="矩形 4"/>
          <p:cNvSpPr/>
          <p:nvPr/>
        </p:nvSpPr>
        <p:spPr>
          <a:xfrm>
            <a:off x="9047534" y="1371385"/>
            <a:ext cx="83388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runs</a:t>
            </a:r>
            <a:endParaRPr lang="zh-CN" altLang="en-US" sz="26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990151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6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句意：它的开发人员表示，这列火车有更好的 制动系统。根据上下文可知，这里强调的是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CR450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的制动系统</a:t>
            </a:r>
            <a:r>
              <a:rPr lang="en-US" altLang="zh-CN" sz="26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</a:t>
            </a:r>
            <a:r>
              <a:rPr lang="en-US" altLang="zh-CN" sz="26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，因此需要使用形容词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的比较级形式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700125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6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句意：它在运行时也更加稳定。根据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 aslo stabler”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可知，这里描述的是客观事实，因此需要使用一般现在时。主语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是第三人称单数，动词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“run”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需要使用第三人称单数形式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“runs”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19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5745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CR450 will not yet be out into use. More </a:t>
            </a:r>
            <a:r>
              <a:rPr lang="en-US" altLang="zh-CN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</a:t>
            </a:r>
            <a:r>
              <a:rPr lang="zh-CN" altLang="en-US" u="sng" spc="-10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 needed. All tests are set to be finished within two years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89808" y="903094"/>
            <a:ext cx="11721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 tests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87239"/>
            <a:ext cx="11485848" cy="3347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句意：仍需进行更多试验。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后面加名词复</a:t>
            </a: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zh-CN" altLang="zh-CN" sz="9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u="wavy" dirty="0" smtClean="0">
              <a:solidFill>
                <a:srgbClr val="FF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200000"/>
              </a:lnSpc>
              <a:spcAft>
                <a:spcPts val="0"/>
              </a:spcAft>
            </a:pPr>
            <a:endParaRPr lang="en-US" altLang="zh-CN" sz="900" b="1" u="wavy" dirty="0" smtClean="0">
              <a:solidFill>
                <a:srgbClr val="FF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200000"/>
              </a:lnSpc>
              <a:spcAft>
                <a:spcPts val="0"/>
              </a:spcAft>
            </a:pPr>
            <a:r>
              <a:rPr lang="zh-CN" altLang="zh-CN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2006" y="4035159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smtClean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zh-CN" altLang="zh-CN" sz="36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限定词搭配。</a:t>
            </a:r>
            <a:r>
              <a:rPr lang="en-US" altLang="zh-CN" sz="3600">
                <a:solidFill>
                  <a:srgbClr val="00B0F0"/>
                </a:solidFill>
                <a:cs typeface="Times New Roman" panose="02020603050405020304" pitchFamily="18" charset="0"/>
              </a:rPr>
              <a:t>these/those</a:t>
            </a:r>
            <a:r>
              <a:rPr lang="zh-CN" altLang="zh-CN" sz="3600">
                <a:solidFill>
                  <a:srgbClr val="00B0F0"/>
                </a:solidFill>
                <a:cs typeface="Times New Roman" panose="02020603050405020304" pitchFamily="18" charset="0"/>
              </a:rPr>
              <a:t>＋</a:t>
            </a:r>
            <a:r>
              <a:rPr lang="zh-CN" altLang="zh-CN" sz="36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名词复数</a:t>
            </a:r>
            <a:r>
              <a:rPr lang="zh-CN" altLang="zh-CN" sz="3600">
                <a:solidFill>
                  <a:srgbClr val="00B0F0"/>
                </a:solidFill>
                <a:cs typeface="Times New Roman" panose="02020603050405020304" pitchFamily="18" charset="0"/>
              </a:rPr>
              <a:t>；</a:t>
            </a:r>
            <a:r>
              <a:rPr lang="en-US" altLang="zh-CN" sz="3600">
                <a:solidFill>
                  <a:srgbClr val="00B0F0"/>
                </a:solidFill>
                <a:cs typeface="Times New Roman" panose="02020603050405020304" pitchFamily="18" charset="0"/>
              </a:rPr>
              <a:t>many/few/a</a:t>
            </a:r>
            <a:r>
              <a:rPr lang="en-US" altLang="zh-CN" sz="36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600">
                <a:solidFill>
                  <a:srgbClr val="00B0F0"/>
                </a:solidFill>
                <a:cs typeface="Times New Roman" panose="02020603050405020304" pitchFamily="18" charset="0"/>
              </a:rPr>
              <a:t>few</a:t>
            </a:r>
            <a:r>
              <a:rPr lang="zh-CN" altLang="zh-CN" sz="3600">
                <a:solidFill>
                  <a:srgbClr val="00B0F0"/>
                </a:solidFill>
                <a:cs typeface="Times New Roman" panose="02020603050405020304" pitchFamily="18" charset="0"/>
              </a:rPr>
              <a:t>＋</a:t>
            </a:r>
            <a:r>
              <a:rPr lang="zh-CN" altLang="zh-CN" sz="36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名词复数</a:t>
            </a:r>
            <a:r>
              <a:rPr lang="zh-CN" altLang="zh-CN" sz="3600">
                <a:solidFill>
                  <a:srgbClr val="00B0F0"/>
                </a:solidFill>
                <a:cs typeface="Times New Roman" panose="02020603050405020304" pitchFamily="18" charset="0"/>
              </a:rPr>
              <a:t>；</a:t>
            </a:r>
            <a:r>
              <a:rPr lang="en-US" altLang="zh-CN" sz="3600">
                <a:solidFill>
                  <a:srgbClr val="00B0F0"/>
                </a:solidFill>
                <a:cs typeface="Times New Roman" panose="02020603050405020304" pitchFamily="18" charset="0"/>
              </a:rPr>
              <a:t>some/any</a:t>
            </a:r>
            <a:r>
              <a:rPr lang="zh-CN" altLang="zh-CN" sz="3600">
                <a:solidFill>
                  <a:srgbClr val="00B0F0"/>
                </a:solidFill>
                <a:cs typeface="Times New Roman" panose="02020603050405020304" pitchFamily="18" charset="0"/>
              </a:rPr>
              <a:t>＋</a:t>
            </a:r>
            <a:r>
              <a:rPr lang="zh-CN" altLang="zh-CN" sz="36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名词复数。</a:t>
            </a:r>
            <a:endParaRPr lang="zh-CN" altLang="en-US">
              <a:solidFill>
                <a:srgbClr val="00B0F0"/>
              </a:solidFill>
            </a:endParaRPr>
          </a:p>
        </p:txBody>
      </p:sp>
      <p:pic>
        <p:nvPicPr>
          <p:cNvPr id="6" name="箭头右.eps" descr="id:2147487412;FounderCES"/>
          <p:cNvPicPr/>
          <p:nvPr/>
        </p:nvPicPr>
        <p:blipFill>
          <a:blip r:embed="rId2"/>
          <a:stretch>
            <a:fillRect/>
          </a:stretch>
        </p:blipFill>
        <p:spPr>
          <a:xfrm rot="5137588">
            <a:off x="8370745" y="4067346"/>
            <a:ext cx="419919" cy="33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4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2111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now the world 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railway development. Its railway network covers about 160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kilometers. Over 46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kilometers are high-speed rail. This 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 </a:t>
            </a:r>
            <a:r>
              <a:rPr lang="en-US" altLang="zh-CN" sz="26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</a:t>
            </a:r>
            <a:r>
              <a:rPr lang="en-US" altLang="zh-CN" sz="26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high-speed railway network the largest in the world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19186" y="854642"/>
            <a:ext cx="107273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leader</a:t>
            </a:r>
            <a:endParaRPr lang="zh-CN" altLang="en-US" sz="2600" dirty="0"/>
          </a:p>
        </p:txBody>
      </p:sp>
      <p:sp>
        <p:nvSpPr>
          <p:cNvPr id="4" name="矩形 3"/>
          <p:cNvSpPr/>
          <p:nvPr/>
        </p:nvSpPr>
        <p:spPr>
          <a:xfrm>
            <a:off x="2926854" y="2042918"/>
            <a:ext cx="128477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China’s</a:t>
            </a:r>
            <a:endParaRPr lang="zh-CN" altLang="en-US" sz="2600" dirty="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032462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6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句意：中国现在是世界铁路发展的领头羊。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后面需要跟名词。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的名词形式是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leader,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领导者</a:t>
            </a:r>
            <a:r>
              <a:rPr lang="en-US" altLang="zh-CN" sz="26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34566" y="4177197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6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句意：这使得中国的高速铁路网成为世界上最大的高速铁路网。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high-speed railway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是名词短语，前面需要一个名词所有格作定语。故填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China’s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228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build="p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540</Words>
  <Application>Microsoft Office PowerPoint</Application>
  <PresentationFormat>自定义</PresentationFormat>
  <Paragraphs>36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644</cp:revision>
  <dcterms:created xsi:type="dcterms:W3CDTF">2020-11-06T05:24:00Z</dcterms:created>
  <dcterms:modified xsi:type="dcterms:W3CDTF">2025-09-13T08:51:19Z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